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7" r:id="rId1"/>
  </p:sldMasterIdLst>
  <p:notesMasterIdLst>
    <p:notesMasterId r:id="rId11"/>
  </p:notesMasterIdLst>
  <p:sldIdLst>
    <p:sldId id="256" r:id="rId2"/>
    <p:sldId id="259" r:id="rId3"/>
    <p:sldId id="262" r:id="rId4"/>
    <p:sldId id="274" r:id="rId5"/>
    <p:sldId id="278" r:id="rId6"/>
    <p:sldId id="263" r:id="rId7"/>
    <p:sldId id="283" r:id="rId8"/>
    <p:sldId id="281" r:id="rId9"/>
    <p:sldId id="26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3" d="100"/>
          <a:sy n="63" d="100"/>
        </p:scale>
        <p:origin x="-1464" y="-4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rcampbell:Documents:tda:nightDistribution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rcampbell:Documents:tda:nightDistributio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pieChart>
        <c:varyColors val="1"/>
        <c:ser>
          <c:idx val="0"/>
          <c:order val="0"/>
          <c:dLbls>
            <c:dLbl>
              <c:idx val="2"/>
              <c:layout>
                <c:manualLayout>
                  <c:x val="-0.171064060340859"/>
                  <c:y val="0.141818171666559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</c:dLbl>
            <c:showLegendKey val="0"/>
            <c:showVal val="0"/>
            <c:showCatName val="1"/>
            <c:showSerName val="0"/>
            <c:showPercent val="1"/>
            <c:showBubbleSize val="0"/>
            <c:showLeaderLines val="1"/>
          </c:dLbls>
          <c:cat>
            <c:strRef>
              <c:f>future!$A$15:$A$18</c:f>
              <c:strCache>
                <c:ptCount val="4"/>
                <c:pt idx="0">
                  <c:v>Science whole nights</c:v>
                </c:pt>
                <c:pt idx="1">
                  <c:v>Science Partial Nights</c:v>
                </c:pt>
                <c:pt idx="2">
                  <c:v>Eng whole nights</c:v>
                </c:pt>
                <c:pt idx="3">
                  <c:v>Eng Partial nights</c:v>
                </c:pt>
              </c:strCache>
            </c:strRef>
          </c:cat>
          <c:val>
            <c:numRef>
              <c:f>future!$B$15:$B$18</c:f>
              <c:numCache>
                <c:formatCode>General</c:formatCode>
                <c:ptCount val="4"/>
                <c:pt idx="0">
                  <c:v>2090.0</c:v>
                </c:pt>
                <c:pt idx="1">
                  <c:v>820.0</c:v>
                </c:pt>
                <c:pt idx="2">
                  <c:v>100.0</c:v>
                </c:pt>
                <c:pt idx="3">
                  <c:v>200.0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600" b="1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pieChart>
        <c:varyColors val="1"/>
        <c:ser>
          <c:idx val="0"/>
          <c:order val="0"/>
          <c:dLbls>
            <c:showLegendKey val="0"/>
            <c:showVal val="0"/>
            <c:showCatName val="1"/>
            <c:showSerName val="0"/>
            <c:showPercent val="1"/>
            <c:showBubbleSize val="0"/>
            <c:showLeaderLines val="1"/>
          </c:dLbls>
          <c:cat>
            <c:strRef>
              <c:f>current!$A$15:$A$18</c:f>
              <c:strCache>
                <c:ptCount val="4"/>
                <c:pt idx="0">
                  <c:v>Science whole nights</c:v>
                </c:pt>
                <c:pt idx="1">
                  <c:v>Science Partial Nights</c:v>
                </c:pt>
                <c:pt idx="2">
                  <c:v>Eng whole nights</c:v>
                </c:pt>
                <c:pt idx="3">
                  <c:v>Eng Partial nights</c:v>
                </c:pt>
              </c:strCache>
            </c:strRef>
          </c:cat>
          <c:val>
            <c:numRef>
              <c:f>current!$B$15:$B$18</c:f>
              <c:numCache>
                <c:formatCode>General</c:formatCode>
                <c:ptCount val="4"/>
                <c:pt idx="0">
                  <c:v>2370.0</c:v>
                </c:pt>
                <c:pt idx="1">
                  <c:v>540.0</c:v>
                </c:pt>
                <c:pt idx="2">
                  <c:v>180.0</c:v>
                </c:pt>
                <c:pt idx="3">
                  <c:v>120.0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600" b="1"/>
      </a:pPr>
      <a:endParaRPr lang="en-US"/>
    </a:p>
  </c:txPr>
  <c:externalData r:id="rId1">
    <c:autoUpdate val="0"/>
  </c:externalData>
</c:chartSpace>
</file>

<file path=ppt/media/image1.jpeg>
</file>

<file path=ppt/media/image10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F9B2ED-5B05-A544-B933-CC6E52057748}" type="datetimeFigureOut">
              <a:rPr lang="en-US" smtClean="0"/>
              <a:t>8/29/17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AB94AC-C903-DF4B-9CD5-4306716A9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0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TDA included in last two strategic</a:t>
            </a:r>
            <a:r>
              <a:rPr lang="en-US" baseline="0" dirty="0" smtClean="0"/>
              <a:t> plans, 2009, 2016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Talk about what is “classic</a:t>
            </a:r>
            <a:r>
              <a:rPr lang="en-US" dirty="0" smtClean="0"/>
              <a:t>”,</a:t>
            </a:r>
            <a:r>
              <a:rPr lang="en-US" baseline="0" dirty="0" smtClean="0"/>
              <a:t> one program</a:t>
            </a:r>
            <a:endParaRPr lang="en-US" dirty="0" smtClean="0"/>
          </a:p>
          <a:p>
            <a:r>
              <a:rPr lang="en-US" baseline="0" dirty="0" smtClean="0"/>
              <a:t>Haven’t really done the last 3 but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the past each institution had their own policies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But as of the last year, the SSC adopt a common policy for the observatory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B94AC-C903-DF4B-9CD5-4306716A92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910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 policy implemented</a:t>
            </a:r>
            <a:r>
              <a:rPr lang="en-US" baseline="0" dirty="0" smtClean="0"/>
              <a:t> in </a:t>
            </a:r>
            <a:r>
              <a:rPr lang="en-US" baseline="0" dirty="0" smtClean="0"/>
              <a:t>2017A</a:t>
            </a:r>
          </a:p>
          <a:p>
            <a:r>
              <a:rPr lang="en-US" baseline="0" dirty="0" smtClean="0"/>
              <a:t>Very useful to us trying to administer, particularly for scheduling cadence, but also for handling interrupts</a:t>
            </a:r>
            <a:endParaRPr lang="en-US" dirty="0" smtClean="0"/>
          </a:p>
          <a:p>
            <a:r>
              <a:rPr lang="en-US" dirty="0" smtClean="0"/>
              <a:t>Example</a:t>
            </a:r>
            <a:r>
              <a:rPr lang="en-US" baseline="0" dirty="0" smtClean="0"/>
              <a:t> split up whole night allocations to fit in series of partial night cadence programs</a:t>
            </a:r>
          </a:p>
          <a:p>
            <a:r>
              <a:rPr lang="en-US" baseline="0" dirty="0" smtClean="0"/>
              <a:t>Trial period,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Observatory trying to asses the value, what are the trade offs,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As we shift towards TDA, what are we giving  up.</a:t>
            </a:r>
          </a:p>
          <a:p>
            <a:r>
              <a:rPr lang="en-US" baseline="0" dirty="0" smtClean="0"/>
              <a:t>Community still places value on classic model, wants to minimize impact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799BB1-5D50-4947-B017-B5EBD63156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41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Kee</a:t>
            </a:r>
            <a:r>
              <a:rPr lang="en-US" baseline="0" dirty="0" smtClean="0"/>
              <a:t>p close track of partner observing time </a:t>
            </a:r>
            <a:r>
              <a:rPr lang="en-US" baseline="0" dirty="0" smtClean="0"/>
              <a:t>balance</a:t>
            </a:r>
          </a:p>
          <a:p>
            <a:r>
              <a:rPr lang="en-US" baseline="0" dirty="0" smtClean="0"/>
              <a:t>Yet to do, improve schedule database and scheduling application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B94AC-C903-DF4B-9CD5-4306716A92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01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future we will allow instrument switch, in</a:t>
            </a:r>
            <a:r>
              <a:rPr lang="en-US" baseline="0" dirty="0" smtClean="0"/>
              <a:t> fact we’re commissioning </a:t>
            </a:r>
            <a:r>
              <a:rPr lang="en-US" baseline="0" dirty="0" smtClean="0"/>
              <a:t>specifically </a:t>
            </a:r>
            <a:r>
              <a:rPr lang="en-US" baseline="0" dirty="0" smtClean="0"/>
              <a:t>for </a:t>
            </a:r>
            <a:r>
              <a:rPr lang="en-US" baseline="0" dirty="0" smtClean="0"/>
              <a:t>TDA</a:t>
            </a:r>
          </a:p>
          <a:p>
            <a:r>
              <a:rPr lang="en-US" baseline="0" dirty="0" smtClean="0"/>
              <a:t>We may favor one Cass instrument if more </a:t>
            </a:r>
            <a:r>
              <a:rPr lang="en-US" baseline="0" dirty="0" err="1" smtClean="0"/>
              <a:t>ToO</a:t>
            </a:r>
            <a:r>
              <a:rPr lang="en-US" baseline="0" dirty="0" smtClean="0"/>
              <a:t> time is awarded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B94AC-C903-DF4B-9CD5-4306716A92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645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r>
              <a:rPr lang="en-US" baseline="0" dirty="0" smtClean="0"/>
              <a:t> and reduction </a:t>
            </a:r>
            <a:r>
              <a:rPr lang="en-US" baseline="0" dirty="0" err="1" smtClean="0"/>
              <a:t>quesitons</a:t>
            </a:r>
            <a:r>
              <a:rPr lang="en-US" baseline="0" dirty="0" smtClean="0"/>
              <a:t>, Luca </a:t>
            </a:r>
            <a:r>
              <a:rPr lang="en-US" baseline="0" dirty="0" err="1" smtClean="0"/>
              <a:t>Rizzi</a:t>
            </a:r>
            <a:r>
              <a:rPr lang="en-US" baseline="0" dirty="0" smtClean="0"/>
              <a:t>, KOA project scientist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B94AC-C903-DF4B-9CD5-4306716A92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746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0BD575D-EAAF-9B4E-BB57-CB6F5BCDAD0C}" type="datetimeFigureOut">
              <a:rPr lang="en-US" smtClean="0"/>
              <a:t>8/29/17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160E0ABE-90CB-B947-AF47-DAF9B39517E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jpe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700h_TwKeckSnst_1024x768_80"/>
          <p:cNvPicPr>
            <a:picLocks noChangeAspect="1" noChangeArrowheads="1"/>
          </p:cNvPicPr>
          <p:nvPr/>
        </p:nvPicPr>
        <p:blipFill>
          <a:blip r:embed="rId2"/>
          <a:srcRect r="4762"/>
          <a:stretch>
            <a:fillRect/>
          </a:stretch>
        </p:blipFill>
        <p:spPr bwMode="auto">
          <a:xfrm>
            <a:off x="0" y="0"/>
            <a:ext cx="9144000" cy="720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23999"/>
            <a:ext cx="9144000" cy="1724867"/>
          </a:xfrm>
        </p:spPr>
        <p:txBody>
          <a:bodyPr/>
          <a:lstStyle/>
          <a:p>
            <a:r>
              <a:rPr lang="en-US" sz="4000" dirty="0" smtClean="0">
                <a:solidFill>
                  <a:srgbClr val="000000"/>
                </a:solidFill>
              </a:rPr>
              <a:t>Time Domain Astronomy </a:t>
            </a:r>
            <a:r>
              <a:rPr lang="en-US" sz="4000" dirty="0">
                <a:solidFill>
                  <a:srgbClr val="000000"/>
                </a:solidFill>
              </a:rPr>
              <a:t/>
            </a:r>
            <a:br>
              <a:rPr lang="en-US" sz="4000" dirty="0">
                <a:solidFill>
                  <a:srgbClr val="000000"/>
                </a:solidFill>
              </a:rPr>
            </a:br>
            <a:r>
              <a:rPr lang="en-US" sz="2800" dirty="0" smtClean="0">
                <a:solidFill>
                  <a:srgbClr val="000000"/>
                </a:solidFill>
              </a:rPr>
              <a:t>at the</a:t>
            </a:r>
            <a:br>
              <a:rPr lang="en-US" sz="2800" dirty="0" smtClean="0">
                <a:solidFill>
                  <a:srgbClr val="000000"/>
                </a:solidFill>
              </a:rPr>
            </a:br>
            <a:r>
              <a:rPr lang="en-US" sz="4000" dirty="0" smtClean="0">
                <a:solidFill>
                  <a:srgbClr val="000000"/>
                </a:solidFill>
              </a:rPr>
              <a:t> W.M. Keck Observatory</a:t>
            </a:r>
            <a:endParaRPr lang="en-US" sz="4000" dirty="0">
              <a:solidFill>
                <a:srgbClr val="0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Randy </a:t>
            </a:r>
            <a:r>
              <a:rPr lang="en-US" dirty="0" smtClean="0">
                <a:solidFill>
                  <a:srgbClr val="000000"/>
                </a:solidFill>
              </a:rPr>
              <a:t>Campbell, WMKO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Ned </a:t>
            </a:r>
            <a:r>
              <a:rPr lang="en-US" dirty="0" err="1" smtClean="0">
                <a:solidFill>
                  <a:srgbClr val="000000"/>
                </a:solidFill>
              </a:rPr>
              <a:t>Molter</a:t>
            </a:r>
            <a:r>
              <a:rPr lang="en-US" smtClean="0">
                <a:solidFill>
                  <a:srgbClr val="000000"/>
                </a:solidFill>
              </a:rPr>
              <a:t>, UCB</a:t>
            </a:r>
            <a:endParaRPr lang="en-US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816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-42035"/>
            <a:ext cx="8229600" cy="5526093"/>
          </a:xfrm>
          <a:prstGeom prst="rect">
            <a:avLst/>
          </a:prstGeom>
        </p:spPr>
        <p:txBody>
          <a:bodyPr>
            <a:noAutofit/>
          </a:bodyPr>
          <a:lstStyle>
            <a:lvl1pPr marL="349250" indent="-34925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600" dirty="0" smtClean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2005 Keck Strategic Planning meeting, the Keck community articulated </a:t>
            </a:r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the need </a:t>
            </a:r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to better facilitate Time Domain </a:t>
            </a:r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Astronomy.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Working group formed, TDAWG, generated report in 2006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TDA Science in 2006:</a:t>
            </a:r>
          </a:p>
          <a:p>
            <a:pPr lvl="2"/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Accelerating </a:t>
            </a:r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Universe (</a:t>
            </a:r>
            <a:r>
              <a:rPr lang="en-US" sz="1600" dirty="0" err="1">
                <a:solidFill>
                  <a:schemeClr val="tx1"/>
                </a:solidFill>
                <a:latin typeface="Arial Black"/>
                <a:cs typeface="Arial Black"/>
              </a:rPr>
              <a:t>Riess</a:t>
            </a:r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 et al. 1998; </a:t>
            </a:r>
            <a:r>
              <a:rPr lang="en-US" sz="1600" dirty="0" err="1">
                <a:solidFill>
                  <a:schemeClr val="tx1"/>
                </a:solidFill>
                <a:latin typeface="Arial Black"/>
                <a:cs typeface="Arial Black"/>
              </a:rPr>
              <a:t>Perlmutter</a:t>
            </a:r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 et al. 1999)</a:t>
            </a:r>
            <a:endParaRPr lang="en-US" sz="1600" dirty="0" smtClean="0">
              <a:solidFill>
                <a:schemeClr val="tx1"/>
              </a:solidFill>
              <a:latin typeface="Arial Black"/>
              <a:cs typeface="Arial Black"/>
            </a:endParaRPr>
          </a:p>
          <a:p>
            <a:pPr lvl="2"/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Black hole mass from orbits </a:t>
            </a:r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of stars around </a:t>
            </a:r>
            <a:r>
              <a:rPr lang="en-US" sz="1600" dirty="0" err="1">
                <a:solidFill>
                  <a:schemeClr val="tx1"/>
                </a:solidFill>
                <a:latin typeface="Arial Black"/>
                <a:cs typeface="Arial Black"/>
              </a:rPr>
              <a:t>Sgr</a:t>
            </a:r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 A</a:t>
            </a:r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* (</a:t>
            </a:r>
            <a:r>
              <a:rPr lang="en-US" sz="1600" dirty="0" err="1" smtClean="0">
                <a:solidFill>
                  <a:schemeClr val="tx1"/>
                </a:solidFill>
                <a:latin typeface="Arial Black"/>
                <a:cs typeface="Arial Black"/>
              </a:rPr>
              <a:t>Ghez</a:t>
            </a:r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 et al. 2005)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Discovery of more than 100 </a:t>
            </a:r>
            <a:r>
              <a:rPr lang="en-US" sz="1600" dirty="0" err="1">
                <a:solidFill>
                  <a:schemeClr val="tx1"/>
                </a:solidFill>
                <a:latin typeface="Arial Black"/>
                <a:cs typeface="Arial Black"/>
              </a:rPr>
              <a:t>exoplanets</a:t>
            </a:r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  (Marcy et al. 2005)</a:t>
            </a:r>
          </a:p>
          <a:p>
            <a:pPr lvl="2"/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Discovery of Eris’ moon </a:t>
            </a:r>
            <a:r>
              <a:rPr lang="en-US" sz="1600" dirty="0" err="1" smtClean="0">
                <a:solidFill>
                  <a:schemeClr val="tx1"/>
                </a:solidFill>
                <a:latin typeface="Arial Black"/>
                <a:cs typeface="Arial Black"/>
              </a:rPr>
              <a:t>Dysomnia</a:t>
            </a:r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 (Brown et al. 2006)</a:t>
            </a:r>
          </a:p>
          <a:p>
            <a:pPr lvl="2"/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Nature of GRB’s (Metzger 1997, Bloom 2006)</a:t>
            </a:r>
          </a:p>
          <a:p>
            <a:pPr lvl="2"/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Monitoring and spectra of volcanic eruptions on IO (</a:t>
            </a:r>
            <a:r>
              <a:rPr lang="en-US" sz="1600" dirty="0" err="1" smtClean="0">
                <a:solidFill>
                  <a:schemeClr val="tx1"/>
                </a:solidFill>
                <a:latin typeface="Arial Black"/>
                <a:cs typeface="Arial Black"/>
              </a:rPr>
              <a:t>Marchis</a:t>
            </a:r>
            <a:r>
              <a:rPr lang="en-US" sz="1600" dirty="0" smtClean="0">
                <a:solidFill>
                  <a:schemeClr val="tx1"/>
                </a:solidFill>
                <a:latin typeface="Arial Black"/>
                <a:cs typeface="Arial Black"/>
              </a:rPr>
              <a:t> et al. 2002)</a:t>
            </a:r>
          </a:p>
          <a:p>
            <a:r>
              <a:rPr lang="en-US" sz="1800" dirty="0" smtClean="0">
                <a:solidFill>
                  <a:schemeClr val="tx1"/>
                </a:solidFill>
                <a:latin typeface="Arial Black"/>
                <a:cs typeface="Arial Black"/>
              </a:rPr>
              <a:t>2006 Working Group Recommendations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Create a Data Access Project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Facilitate communication between observers and TD scientists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Create of one-stop shop (real-time) website </a:t>
            </a:r>
          </a:p>
          <a:p>
            <a:pPr lvl="2"/>
            <a:r>
              <a:rPr lang="en-US" sz="1600" dirty="0">
                <a:solidFill>
                  <a:schemeClr val="tx1"/>
                </a:solidFill>
                <a:latin typeface="Arial Black"/>
                <a:cs typeface="Arial Black"/>
              </a:rPr>
              <a:t>All instruments that are possibly available for TDA science should be readied to the extent possible given resources</a:t>
            </a:r>
          </a:p>
          <a:p>
            <a:pPr lvl="2"/>
            <a:endParaRPr lang="en-US" sz="1600" dirty="0" smtClean="0">
              <a:solidFill>
                <a:schemeClr val="tx1"/>
              </a:solidFill>
            </a:endParaRPr>
          </a:p>
          <a:p>
            <a:pPr lvl="1"/>
            <a:endParaRPr lang="en-US" sz="1600" dirty="0">
              <a:solidFill>
                <a:schemeClr val="tx1"/>
              </a:solidFill>
            </a:endParaRPr>
          </a:p>
          <a:p>
            <a:pPr lvl="1"/>
            <a:endParaRPr lang="en-US" sz="1600" dirty="0" smtClean="0">
              <a:solidFill>
                <a:schemeClr val="tx1"/>
              </a:solidFill>
            </a:endParaRPr>
          </a:p>
          <a:p>
            <a:pPr lvl="1"/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37733" y="0"/>
            <a:ext cx="59605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History of TDA at WMKO </a:t>
            </a:r>
            <a:endParaRPr lang="en-US" sz="2800" b="1" dirty="0" smtClean="0">
              <a:solidFill>
                <a:schemeClr val="tx1"/>
              </a:solidFill>
            </a:endParaRPr>
          </a:p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106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56777"/>
            <a:ext cx="8042276" cy="830077"/>
          </a:xfrm>
        </p:spPr>
        <p:txBody>
          <a:bodyPr>
            <a:normAutofit/>
          </a:bodyPr>
          <a:lstStyle/>
          <a:p>
            <a:r>
              <a:rPr lang="en-US" dirty="0" smtClean="0"/>
              <a:t>WMKO </a:t>
            </a:r>
            <a:r>
              <a:rPr lang="en-US" dirty="0" smtClean="0"/>
              <a:t>Current TDA </a:t>
            </a:r>
            <a:r>
              <a:rPr lang="en-US" dirty="0" smtClean="0"/>
              <a:t>Policy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2636"/>
            <a:ext cx="8229600" cy="4892675"/>
          </a:xfrm>
        </p:spPr>
        <p:txBody>
          <a:bodyPr>
            <a:noAutofit/>
          </a:bodyPr>
          <a:lstStyle/>
          <a:p>
            <a:r>
              <a:rPr lang="en-US" sz="1600" b="1" dirty="0" smtClean="0"/>
              <a:t>New </a:t>
            </a:r>
            <a:r>
              <a:rPr lang="en-US" sz="1600" b="1" dirty="0" smtClean="0"/>
              <a:t>scheduling rules to accommodate cross-institutional cadence and targets of </a:t>
            </a:r>
            <a:r>
              <a:rPr lang="en-US" sz="1600" b="1" dirty="0" smtClean="0"/>
              <a:t>opportunity</a:t>
            </a:r>
          </a:p>
          <a:p>
            <a:pPr lvl="1"/>
            <a:r>
              <a:rPr lang="en-US" sz="1600" b="1" dirty="0" smtClean="0"/>
              <a:t>Applies </a:t>
            </a:r>
            <a:r>
              <a:rPr lang="en-US" sz="1600" b="1" dirty="0" smtClean="0"/>
              <a:t>to all major partners</a:t>
            </a:r>
          </a:p>
          <a:p>
            <a:pPr lvl="1"/>
            <a:r>
              <a:rPr lang="en-US" sz="1600" b="1" dirty="0" smtClean="0"/>
              <a:t>Keck scheduler now has more </a:t>
            </a:r>
            <a:r>
              <a:rPr lang="en-US" sz="1600" b="1" dirty="0" smtClean="0"/>
              <a:t>flexibility to insert Cadence</a:t>
            </a:r>
            <a:endParaRPr lang="en-US" sz="1600" b="1" dirty="0"/>
          </a:p>
          <a:p>
            <a:r>
              <a:rPr lang="en-US" sz="1600" b="1" dirty="0" smtClean="0"/>
              <a:t>Designed </a:t>
            </a:r>
            <a:r>
              <a:rPr lang="en-US" sz="1600" b="1" dirty="0" smtClean="0"/>
              <a:t>to minimize impact on short programs (1/2 night or smaller</a:t>
            </a:r>
            <a:r>
              <a:rPr lang="en-US" sz="1600" b="1" dirty="0" smtClean="0"/>
              <a:t>) – Limitations:</a:t>
            </a:r>
            <a:endParaRPr lang="en-US" sz="1600" b="1" dirty="0" smtClean="0"/>
          </a:p>
          <a:p>
            <a:pPr lvl="1"/>
            <a:r>
              <a:rPr lang="en-US" sz="1400" b="1" dirty="0" smtClean="0"/>
              <a:t>No </a:t>
            </a:r>
            <a:r>
              <a:rPr lang="en-US" sz="1400" b="1" dirty="0"/>
              <a:t>instrument </a:t>
            </a:r>
            <a:r>
              <a:rPr lang="en-US" sz="1400" b="1" dirty="0" smtClean="0"/>
              <a:t>changes</a:t>
            </a:r>
          </a:p>
          <a:p>
            <a:pPr lvl="1"/>
            <a:r>
              <a:rPr lang="en-US" sz="1400" b="1" dirty="0" smtClean="0"/>
              <a:t>Number of </a:t>
            </a:r>
            <a:r>
              <a:rPr lang="en-US" sz="1400" b="1" dirty="0" smtClean="0"/>
              <a:t>interrupts (4ea), snapshots (4ea),  </a:t>
            </a:r>
            <a:r>
              <a:rPr lang="en-US" sz="1400" b="1" dirty="0" smtClean="0"/>
              <a:t>limited per TAC partner</a:t>
            </a:r>
          </a:p>
          <a:p>
            <a:pPr lvl="1"/>
            <a:r>
              <a:rPr lang="en-US" sz="1400" b="1" dirty="0" smtClean="0"/>
              <a:t>60 </a:t>
            </a:r>
            <a:r>
              <a:rPr lang="en-US" sz="1400" b="1" dirty="0"/>
              <a:t>min clock time for </a:t>
            </a:r>
            <a:r>
              <a:rPr lang="en-US" sz="1400" b="1" dirty="0" err="1" smtClean="0"/>
              <a:t>ToO</a:t>
            </a:r>
            <a:endParaRPr lang="en-US" sz="1400" b="1" dirty="0" smtClean="0"/>
          </a:p>
          <a:p>
            <a:pPr lvl="1"/>
            <a:r>
              <a:rPr lang="en-US" sz="1400" b="1" dirty="0" smtClean="0"/>
              <a:t>Individual Observers are not compensated,</a:t>
            </a:r>
          </a:p>
          <a:p>
            <a:pPr lvl="2"/>
            <a:r>
              <a:rPr lang="en-US" sz="1200" b="1" dirty="0" smtClean="0"/>
              <a:t> Institutional time is reconciled each semester</a:t>
            </a:r>
            <a:endParaRPr lang="en-US" sz="1200" b="1" dirty="0" smtClean="0"/>
          </a:p>
          <a:p>
            <a:pPr lvl="1"/>
            <a:r>
              <a:rPr lang="en-US" sz="1400" b="1" dirty="0" smtClean="0"/>
              <a:t>60 min for snapshot cadence programs</a:t>
            </a:r>
          </a:p>
          <a:p>
            <a:pPr lvl="1"/>
            <a:r>
              <a:rPr lang="en-US" sz="1400" b="1" dirty="0" smtClean="0"/>
              <a:t>Volunteer twilight </a:t>
            </a:r>
            <a:r>
              <a:rPr lang="en-US" sz="1400" b="1" dirty="0" smtClean="0"/>
              <a:t>program</a:t>
            </a:r>
          </a:p>
          <a:p>
            <a:pPr lvl="1"/>
            <a:r>
              <a:rPr lang="en-US" sz="1400" b="1" dirty="0"/>
              <a:t>¼ and ½ nights only limited by </a:t>
            </a:r>
            <a:r>
              <a:rPr lang="en-US" sz="1400" b="1" dirty="0" smtClean="0"/>
              <a:t>schedule</a:t>
            </a:r>
          </a:p>
          <a:p>
            <a:pPr lvl="2"/>
            <a:r>
              <a:rPr lang="en-US" sz="1200" b="1" dirty="0" smtClean="0"/>
              <a:t>¼ nights should be allocated for scientific reasons  </a:t>
            </a:r>
            <a:endParaRPr lang="en-US" sz="1200" b="1" dirty="0" smtClean="0"/>
          </a:p>
          <a:p>
            <a:r>
              <a:rPr lang="en-US" sz="1600" b="1" dirty="0"/>
              <a:t>Science programs determined by TACs</a:t>
            </a:r>
          </a:p>
          <a:p>
            <a:pPr lvl="1"/>
            <a:r>
              <a:rPr lang="en-US" sz="1600" b="1" dirty="0" smtClean="0"/>
              <a:t>No </a:t>
            </a:r>
            <a:r>
              <a:rPr lang="en-US" sz="1600" b="1" dirty="0"/>
              <a:t>discretionary </a:t>
            </a:r>
            <a:r>
              <a:rPr lang="en-US" sz="1600" b="1" dirty="0" smtClean="0"/>
              <a:t>time</a:t>
            </a:r>
            <a:endParaRPr lang="en-US" sz="1600" b="1" dirty="0"/>
          </a:p>
          <a:p>
            <a:pPr lvl="1"/>
            <a:r>
              <a:rPr lang="en-US" sz="1600" b="1" dirty="0" smtClean="0"/>
              <a:t>Observatory </a:t>
            </a:r>
            <a:r>
              <a:rPr lang="en-US" sz="1600" b="1" dirty="0"/>
              <a:t>does NOT make real-time decisions on transient observations</a:t>
            </a:r>
          </a:p>
          <a:p>
            <a:endParaRPr lang="en-US" sz="1600" b="1" dirty="0" smtClean="0"/>
          </a:p>
          <a:p>
            <a:pPr lvl="1"/>
            <a:endParaRPr lang="en-US" sz="1400" b="1" dirty="0"/>
          </a:p>
          <a:p>
            <a:endParaRPr lang="en-US" sz="1400" b="1" dirty="0" smtClean="0"/>
          </a:p>
        </p:txBody>
      </p:sp>
    </p:spTree>
    <p:extLst>
      <p:ext uri="{BB962C8B-B14F-4D97-AF65-F5344CB8AC3E}">
        <p14:creationId xmlns:p14="http://schemas.microsoft.com/office/powerpoint/2010/main" val="1905100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92241"/>
            <a:ext cx="8042276" cy="1336956"/>
          </a:xfrm>
        </p:spPr>
        <p:txBody>
          <a:bodyPr/>
          <a:lstStyle/>
          <a:p>
            <a:r>
              <a:rPr lang="en-US" dirty="0" smtClean="0"/>
              <a:t>Planned Night </a:t>
            </a:r>
            <a:r>
              <a:rPr lang="en-US" dirty="0" smtClean="0"/>
              <a:t>Distribution</a:t>
            </a:r>
            <a:br>
              <a:rPr lang="en-US" dirty="0" smtClean="0"/>
            </a:br>
            <a:r>
              <a:rPr lang="en-US" dirty="0" smtClean="0"/>
              <a:t>Past                      New</a:t>
            </a:r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9104579"/>
              </p:ext>
            </p:extLst>
          </p:nvPr>
        </p:nvGraphicFramePr>
        <p:xfrm>
          <a:off x="4470400" y="1634750"/>
          <a:ext cx="5046133" cy="47791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4529361"/>
              </p:ext>
            </p:extLst>
          </p:nvPr>
        </p:nvGraphicFramePr>
        <p:xfrm>
          <a:off x="-304800" y="1544886"/>
          <a:ext cx="4927600" cy="4763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27936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880057"/>
          </a:xfrm>
        </p:spPr>
        <p:txBody>
          <a:bodyPr/>
          <a:lstStyle/>
          <a:p>
            <a:r>
              <a:rPr lang="en-US" dirty="0" smtClean="0"/>
              <a:t>TDA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1015677"/>
            <a:ext cx="8042276" cy="4343400"/>
          </a:xfrm>
        </p:spPr>
        <p:txBody>
          <a:bodyPr>
            <a:noAutofit/>
          </a:bodyPr>
          <a:lstStyle/>
          <a:p>
            <a:r>
              <a:rPr lang="en-US" sz="1800" b="1" dirty="0" smtClean="0"/>
              <a:t>Proposal cover sheets now include TDA specifics (</a:t>
            </a:r>
            <a:r>
              <a:rPr lang="en-US" sz="1800" b="1" dirty="0" err="1" smtClean="0"/>
              <a:t>ToO</a:t>
            </a:r>
            <a:r>
              <a:rPr lang="en-US" sz="1800" b="1" dirty="0" smtClean="0"/>
              <a:t> Cadence)</a:t>
            </a:r>
          </a:p>
          <a:p>
            <a:pPr lvl="1"/>
            <a:r>
              <a:rPr lang="en-US" sz="1600" b="1" dirty="0" smtClean="0"/>
              <a:t>Cover sheets saved into  data base</a:t>
            </a:r>
          </a:p>
          <a:p>
            <a:r>
              <a:rPr lang="en-US" sz="1800" b="1" dirty="0" smtClean="0"/>
              <a:t>TACs have  </a:t>
            </a:r>
            <a:r>
              <a:rPr lang="en-US" sz="1800" b="1" dirty="0" smtClean="0"/>
              <a:t>web interface to data base</a:t>
            </a:r>
          </a:p>
          <a:p>
            <a:pPr lvl="1"/>
            <a:r>
              <a:rPr lang="en-US" sz="1600" b="1" dirty="0" smtClean="0"/>
              <a:t>Designate allocations</a:t>
            </a:r>
          </a:p>
          <a:p>
            <a:pPr lvl="1"/>
            <a:r>
              <a:rPr lang="en-US" sz="1600" b="1" dirty="0" smtClean="0"/>
              <a:t>Distribute </a:t>
            </a:r>
            <a:r>
              <a:rPr lang="en-US" sz="1600" b="1" dirty="0" smtClean="0"/>
              <a:t>evenly</a:t>
            </a:r>
            <a:endParaRPr lang="en-US" sz="1600" b="1" dirty="0" smtClean="0"/>
          </a:p>
          <a:p>
            <a:r>
              <a:rPr lang="en-US" sz="1800" b="1" dirty="0" smtClean="0"/>
              <a:t>Policies and procedures web information</a:t>
            </a:r>
          </a:p>
          <a:p>
            <a:pPr lvl="1"/>
            <a:r>
              <a:rPr lang="en-US" sz="1600" b="1" i="1" dirty="0"/>
              <a:t>http://www2.keck.hawaii.edu/</a:t>
            </a:r>
            <a:r>
              <a:rPr lang="en-US" sz="1600" b="1" i="1" dirty="0" err="1"/>
              <a:t>inst</a:t>
            </a:r>
            <a:r>
              <a:rPr lang="en-US" sz="1600" b="1" i="1" dirty="0"/>
              <a:t>/common/</a:t>
            </a:r>
            <a:r>
              <a:rPr lang="en-US" sz="1600" b="1" i="1" dirty="0" err="1"/>
              <a:t>too_policies.html</a:t>
            </a:r>
            <a:endParaRPr lang="en-US" sz="1600" b="1" i="1" dirty="0" smtClean="0"/>
          </a:p>
          <a:p>
            <a:r>
              <a:rPr lang="en-US" sz="1800" b="1" dirty="0" smtClean="0"/>
              <a:t>Observing </a:t>
            </a:r>
            <a:r>
              <a:rPr lang="en-US" sz="1800" b="1" dirty="0" smtClean="0"/>
              <a:t>Support</a:t>
            </a:r>
          </a:p>
          <a:p>
            <a:pPr lvl="1"/>
            <a:r>
              <a:rPr lang="en-US" sz="1600" b="1" dirty="0" smtClean="0"/>
              <a:t>Reaching out to TD PI’s to better prepare</a:t>
            </a:r>
          </a:p>
          <a:p>
            <a:pPr lvl="2"/>
            <a:r>
              <a:rPr lang="en-US" sz="1400" b="1" dirty="0" smtClean="0"/>
              <a:t>Need to to bett</a:t>
            </a:r>
            <a:r>
              <a:rPr lang="en-US" sz="1400" b="1" dirty="0" smtClean="0"/>
              <a:t>er in preparing Classical PI’s for interrupts</a:t>
            </a:r>
            <a:endParaRPr lang="en-US" sz="1400" b="1" dirty="0" smtClean="0"/>
          </a:p>
          <a:p>
            <a:pPr lvl="1"/>
            <a:r>
              <a:rPr lang="en-US" sz="1600" b="1" dirty="0" smtClean="0"/>
              <a:t>Scripted observations for cadence</a:t>
            </a:r>
          </a:p>
          <a:p>
            <a:pPr lvl="1"/>
            <a:r>
              <a:rPr lang="en-US" sz="1600" b="1" dirty="0" smtClean="0"/>
              <a:t>Adding staff,  Support Astronomer(s)</a:t>
            </a:r>
          </a:p>
          <a:p>
            <a:pPr lvl="1"/>
            <a:r>
              <a:rPr lang="en-US" sz="1600" b="1" dirty="0" smtClean="0"/>
              <a:t>OA (TO) training </a:t>
            </a:r>
            <a:endParaRPr lang="en-US" sz="1800" b="1" dirty="0" smtClean="0"/>
          </a:p>
          <a:p>
            <a:r>
              <a:rPr lang="en-US" sz="2000" b="1" dirty="0" smtClean="0"/>
              <a:t>Reporting and time </a:t>
            </a:r>
            <a:r>
              <a:rPr lang="en-US" sz="2000" b="1" dirty="0"/>
              <a:t>accounting </a:t>
            </a:r>
            <a:r>
              <a:rPr lang="en-US" sz="2000" b="1" dirty="0" smtClean="0"/>
              <a:t>system</a:t>
            </a:r>
            <a:endParaRPr lang="en-US" sz="2000" b="1" dirty="0"/>
          </a:p>
          <a:p>
            <a:pPr lvl="1"/>
            <a:r>
              <a:rPr lang="en-US" sz="1600" b="1" dirty="0"/>
              <a:t>Reconcile each semester</a:t>
            </a:r>
          </a:p>
        </p:txBody>
      </p:sp>
    </p:spTree>
    <p:extLst>
      <p:ext uri="{BB962C8B-B14F-4D97-AF65-F5344CB8AC3E}">
        <p14:creationId xmlns:p14="http://schemas.microsoft.com/office/powerpoint/2010/main" val="1406488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929" y="8468"/>
            <a:ext cx="6735471" cy="762000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K1 </a:t>
            </a:r>
            <a:r>
              <a:rPr lang="en-US" sz="2800" dirty="0"/>
              <a:t>Deployable Tertiary </a:t>
            </a:r>
            <a:r>
              <a:rPr lang="en-US" sz="2800" dirty="0" smtClean="0"/>
              <a:t>and Improved Telescope Control (TCS)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41" y="821277"/>
            <a:ext cx="7156292" cy="2968823"/>
          </a:xfrm>
        </p:spPr>
        <p:txBody>
          <a:bodyPr>
            <a:noAutofit/>
          </a:bodyPr>
          <a:lstStyle/>
          <a:p>
            <a:r>
              <a:rPr lang="en-US" sz="1800" dirty="0" smtClean="0"/>
              <a:t>Will Remove restrictions on instrument changes</a:t>
            </a:r>
            <a:endParaRPr lang="en-US" sz="1800" dirty="0" smtClean="0"/>
          </a:p>
          <a:p>
            <a:r>
              <a:rPr lang="en-US" sz="1800" dirty="0" smtClean="0"/>
              <a:t>Rapid switch between </a:t>
            </a:r>
            <a:r>
              <a:rPr lang="en-US" sz="1800" dirty="0" err="1" smtClean="0"/>
              <a:t>Nasmyth</a:t>
            </a:r>
            <a:r>
              <a:rPr lang="en-US" sz="1800" dirty="0" smtClean="0"/>
              <a:t> and </a:t>
            </a:r>
            <a:r>
              <a:rPr lang="en-US" sz="1800" dirty="0" err="1" smtClean="0"/>
              <a:t>Cassegrain</a:t>
            </a:r>
            <a:r>
              <a:rPr lang="en-US" sz="1800" dirty="0" smtClean="0"/>
              <a:t> (~120 sec)</a:t>
            </a:r>
          </a:p>
          <a:p>
            <a:r>
              <a:rPr lang="en-US" sz="1800" dirty="0" smtClean="0"/>
              <a:t>Module will remain inside the Tertiary Tower</a:t>
            </a:r>
          </a:p>
          <a:p>
            <a:r>
              <a:rPr lang="en-US" sz="1800" dirty="0" err="1" smtClean="0"/>
              <a:t>Nasmyth</a:t>
            </a:r>
            <a:r>
              <a:rPr lang="en-US" sz="1800" dirty="0" smtClean="0"/>
              <a:t> instruments always available</a:t>
            </a:r>
          </a:p>
          <a:p>
            <a:pPr lvl="1"/>
            <a:r>
              <a:rPr lang="en-US" sz="1600" dirty="0" smtClean="0"/>
              <a:t>OSIRIS, HIRES</a:t>
            </a:r>
          </a:p>
          <a:p>
            <a:r>
              <a:rPr lang="en-US" sz="1800" dirty="0" smtClean="0"/>
              <a:t>Cass Instruments available:</a:t>
            </a:r>
          </a:p>
          <a:p>
            <a:pPr lvl="1"/>
            <a:r>
              <a:rPr lang="en-US" sz="1600" dirty="0" smtClean="0"/>
              <a:t>Bright time MOSFIRE</a:t>
            </a:r>
          </a:p>
          <a:p>
            <a:pPr lvl="1"/>
            <a:r>
              <a:rPr lang="en-US" sz="1600" dirty="0" smtClean="0"/>
              <a:t>Dark time LRIS </a:t>
            </a:r>
          </a:p>
          <a:p>
            <a:pPr lvl="1"/>
            <a:endParaRPr lang="en-US" sz="1600" dirty="0" smtClean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4114800"/>
            <a:ext cx="1714736" cy="2198489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9"/>
          <a:stretch/>
        </p:blipFill>
        <p:spPr bwMode="auto">
          <a:xfrm>
            <a:off x="4572000" y="4254401"/>
            <a:ext cx="1643153" cy="20485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72380" y="6308824"/>
            <a:ext cx="18723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Outer and Inner Drums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3124200" y="6311801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Swingarm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6477000" y="6311801"/>
            <a:ext cx="25163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Whiffle Tree and Dummy Mirror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4469669" y="6311801"/>
            <a:ext cx="18549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Mirror Support Flexure</a:t>
            </a:r>
            <a:endParaRPr lang="en-US" sz="1400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4785498"/>
            <a:ext cx="2700074" cy="152630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319" y="0"/>
            <a:ext cx="2133681" cy="2270321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41" y="4409778"/>
            <a:ext cx="2561483" cy="189313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8" r="5920"/>
          <a:stretch/>
        </p:blipFill>
        <p:spPr bwMode="auto">
          <a:xfrm>
            <a:off x="7010319" y="2362200"/>
            <a:ext cx="2133681" cy="2206026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1352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Keck I</a:t>
            </a:r>
            <a:endParaRPr lang="en-US" dirty="0"/>
          </a:p>
        </p:txBody>
      </p:sp>
      <p:pic>
        <p:nvPicPr>
          <p:cNvPr id="3" name="Picture 2" descr="telescope with mosfire dm3 retract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7340" y="1444532"/>
            <a:ext cx="10597284" cy="513972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639738" y="1740341"/>
            <a:ext cx="896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HIRES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15985" y="3044884"/>
            <a:ext cx="1626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OSIRIS &amp; AO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902315" y="2517570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LASER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527132" y="4467097"/>
            <a:ext cx="1235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MOSFIRE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35985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k2 rotat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8391" y="1032983"/>
            <a:ext cx="11674174" cy="568392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925407"/>
          </a:xfrm>
        </p:spPr>
        <p:txBody>
          <a:bodyPr/>
          <a:lstStyle/>
          <a:p>
            <a:r>
              <a:rPr lang="en-US" dirty="0" smtClean="0"/>
              <a:t>Keck II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25292" y="270223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LASER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111450" y="4005833"/>
            <a:ext cx="111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DEIMOS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727049" y="5416738"/>
            <a:ext cx="783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KCWI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926878" y="4453887"/>
            <a:ext cx="56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ESI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945273" y="4904413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NIRSPEC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250297" y="930302"/>
            <a:ext cx="155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NIRC2 &amp; AO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044325" y="4160557"/>
            <a:ext cx="9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NIRES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57450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Twilight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674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40092</TotalTime>
  <Words>688</Words>
  <Application>Microsoft Macintosh PowerPoint</Application>
  <PresentationFormat>On-screen Show (4:3)</PresentationFormat>
  <Paragraphs>108</Paragraphs>
  <Slides>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Breeze</vt:lpstr>
      <vt:lpstr>Time Domain Astronomy  at the  W.M. Keck Observatory</vt:lpstr>
      <vt:lpstr>PowerPoint Presentation</vt:lpstr>
      <vt:lpstr>WMKO Current TDA Policy</vt:lpstr>
      <vt:lpstr>Planned Night Distribution Past                      New</vt:lpstr>
      <vt:lpstr>TDA Development</vt:lpstr>
      <vt:lpstr>K1 Deployable Tertiary and Improved Telescope Control (TCS)</vt:lpstr>
      <vt:lpstr>Keck I</vt:lpstr>
      <vt:lpstr>Keck II </vt:lpstr>
      <vt:lpstr>Twilight program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Domain Astronomy  at W.M. Keck Observatory</dc:title>
  <dc:creator>Randy</dc:creator>
  <cp:lastModifiedBy>Randy</cp:lastModifiedBy>
  <cp:revision>59</cp:revision>
  <dcterms:created xsi:type="dcterms:W3CDTF">2017-05-08T20:30:38Z</dcterms:created>
  <dcterms:modified xsi:type="dcterms:W3CDTF">2017-09-12T20:04:06Z</dcterms:modified>
</cp:coreProperties>
</file>

<file path=docProps/thumbnail.jpeg>
</file>